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85" r:id="rId3"/>
    <p:sldId id="258" r:id="rId4"/>
    <p:sldId id="271" r:id="rId5"/>
    <p:sldId id="302" r:id="rId6"/>
    <p:sldId id="303" r:id="rId7"/>
    <p:sldId id="301" r:id="rId8"/>
    <p:sldId id="304" r:id="rId9"/>
    <p:sldId id="305" r:id="rId10"/>
    <p:sldId id="307" r:id="rId11"/>
    <p:sldId id="308" r:id="rId12"/>
    <p:sldId id="309" r:id="rId13"/>
    <p:sldId id="279" r:id="rId1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BA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20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8048" cy="470356"/>
          </a:xfrm>
          <a:prstGeom prst="rect">
            <a:avLst/>
          </a:prstGeom>
        </p:spPr>
        <p:txBody>
          <a:bodyPr vert="horz" lIns="89130" tIns="44565" rIns="89130" bIns="44565" rtlCol="0"/>
          <a:lstStyle>
            <a:lvl1pPr algn="l">
              <a:defRPr sz="1200"/>
            </a:lvl1pPr>
          </a:lstStyle>
          <a:p>
            <a:endParaRPr lang="en-US"/>
          </a:p>
        </p:txBody>
      </p:sp>
      <p:sp>
        <p:nvSpPr>
          <p:cNvPr id="3" name="Date Placeholder 2"/>
          <p:cNvSpPr>
            <a:spLocks noGrp="1"/>
          </p:cNvSpPr>
          <p:nvPr>
            <p:ph type="dt" idx="1"/>
          </p:nvPr>
        </p:nvSpPr>
        <p:spPr>
          <a:xfrm>
            <a:off x="4022887" y="1"/>
            <a:ext cx="3078048" cy="470356"/>
          </a:xfrm>
          <a:prstGeom prst="rect">
            <a:avLst/>
          </a:prstGeom>
        </p:spPr>
        <p:txBody>
          <a:bodyPr vert="horz" lIns="89130" tIns="44565" rIns="89130" bIns="44565" rtlCol="0"/>
          <a:lstStyle>
            <a:lvl1pPr algn="r">
              <a:defRPr sz="1200"/>
            </a:lvl1pPr>
          </a:lstStyle>
          <a:p>
            <a:fld id="{72A425DD-8166-4CDF-BD57-D8AD1E801A84}" type="datetimeFigureOut">
              <a:rPr lang="en-US" smtClean="0"/>
              <a:t>1/9/2017</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89130" tIns="44565" rIns="89130" bIns="44565" rtlCol="0" anchor="ctr"/>
          <a:lstStyle/>
          <a:p>
            <a:endParaRPr lang="en-US"/>
          </a:p>
        </p:txBody>
      </p:sp>
      <p:sp>
        <p:nvSpPr>
          <p:cNvPr id="5" name="Notes Placeholder 4"/>
          <p:cNvSpPr>
            <a:spLocks noGrp="1"/>
          </p:cNvSpPr>
          <p:nvPr>
            <p:ph type="body" sz="quarter" idx="3"/>
          </p:nvPr>
        </p:nvSpPr>
        <p:spPr>
          <a:xfrm>
            <a:off x="710557" y="4518825"/>
            <a:ext cx="5681364" cy="3696091"/>
          </a:xfrm>
          <a:prstGeom prst="rect">
            <a:avLst/>
          </a:prstGeom>
        </p:spPr>
        <p:txBody>
          <a:bodyPr vert="horz" lIns="89130" tIns="44565" rIns="89130" bIns="445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120"/>
            <a:ext cx="3078048" cy="470355"/>
          </a:xfrm>
          <a:prstGeom prst="rect">
            <a:avLst/>
          </a:prstGeom>
        </p:spPr>
        <p:txBody>
          <a:bodyPr vert="horz" lIns="89130" tIns="44565" rIns="89130" bIns="44565" rtlCol="0" anchor="b"/>
          <a:lstStyle>
            <a:lvl1pPr algn="l">
              <a:defRPr sz="1200"/>
            </a:lvl1pPr>
          </a:lstStyle>
          <a:p>
            <a:endParaRPr lang="en-US"/>
          </a:p>
        </p:txBody>
      </p:sp>
      <p:sp>
        <p:nvSpPr>
          <p:cNvPr id="7" name="Slide Number Placeholder 6"/>
          <p:cNvSpPr>
            <a:spLocks noGrp="1"/>
          </p:cNvSpPr>
          <p:nvPr>
            <p:ph type="sldNum" sz="quarter" idx="5"/>
          </p:nvPr>
        </p:nvSpPr>
        <p:spPr>
          <a:xfrm>
            <a:off x="4022887" y="8918120"/>
            <a:ext cx="3078048" cy="470355"/>
          </a:xfrm>
          <a:prstGeom prst="rect">
            <a:avLst/>
          </a:prstGeom>
        </p:spPr>
        <p:txBody>
          <a:bodyPr vert="horz" lIns="89130" tIns="44565" rIns="89130" bIns="44565" rtlCol="0" anchor="b"/>
          <a:lstStyle>
            <a:lvl1pPr algn="r">
              <a:defRPr sz="1200"/>
            </a:lvl1pPr>
          </a:lstStyle>
          <a:p>
            <a:fld id="{B8CE87A4-E85E-457E-B842-0A74A34C5250}" type="slidenum">
              <a:rPr lang="en-US" smtClean="0"/>
              <a:t>‹#›</a:t>
            </a:fld>
            <a:endParaRPr lang="en-US"/>
          </a:p>
        </p:txBody>
      </p:sp>
    </p:spTree>
    <p:extLst>
      <p:ext uri="{BB962C8B-B14F-4D97-AF65-F5344CB8AC3E}">
        <p14:creationId xmlns:p14="http://schemas.microsoft.com/office/powerpoint/2010/main" val="1493272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CE87A4-E85E-457E-B842-0A74A34C5250}" type="slidenum">
              <a:rPr lang="en-US" smtClean="0"/>
              <a:t>1</a:t>
            </a:fld>
            <a:endParaRPr lang="en-US"/>
          </a:p>
        </p:txBody>
      </p:sp>
    </p:spTree>
    <p:extLst>
      <p:ext uri="{BB962C8B-B14F-4D97-AF65-F5344CB8AC3E}">
        <p14:creationId xmlns:p14="http://schemas.microsoft.com/office/powerpoint/2010/main" val="2519179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 3 establishes</a:t>
            </a:r>
            <a:r>
              <a:rPr lang="en-US" baseline="0" dirty="0"/>
              <a:t> non-utilizers and low-utilizers by their most basic definition. Without having to ask too many questions, if it can be determined that an individual has not seen a doctor or really, has had fewer than 3 claims in the last 12 months, they are determined to be low (1-2) or non (0) utilizers.</a:t>
            </a:r>
            <a:endParaRPr lang="en-US" dirty="0"/>
          </a:p>
        </p:txBody>
      </p:sp>
      <p:sp>
        <p:nvSpPr>
          <p:cNvPr id="4" name="Slide Number Placeholder 3"/>
          <p:cNvSpPr>
            <a:spLocks noGrp="1"/>
          </p:cNvSpPr>
          <p:nvPr>
            <p:ph type="sldNum" sz="quarter" idx="10"/>
          </p:nvPr>
        </p:nvSpPr>
        <p:spPr/>
        <p:txBody>
          <a:bodyPr/>
          <a:lstStyle/>
          <a:p>
            <a:fld id="{F47405B6-5A26-41C1-858B-EF1248983592}" type="slidenum">
              <a:rPr lang="en-US" smtClean="0"/>
              <a:t>10</a:t>
            </a:fld>
            <a:endParaRPr lang="en-US"/>
          </a:p>
        </p:txBody>
      </p:sp>
    </p:spTree>
    <p:extLst>
      <p:ext uri="{BB962C8B-B14F-4D97-AF65-F5344CB8AC3E}">
        <p14:creationId xmlns:p14="http://schemas.microsoft.com/office/powerpoint/2010/main" val="35647518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 4 targets a very specific subset of the</a:t>
            </a:r>
            <a:r>
              <a:rPr lang="en-US" baseline="0" dirty="0"/>
              <a:t> eligible population for the PAM® survey. If an individual exclusively uses dental care, eye care, or the emergency room / hospital, they are considered to be low-utilizing beneficiaries.</a:t>
            </a:r>
            <a:endParaRPr lang="en-US" dirty="0"/>
          </a:p>
        </p:txBody>
      </p:sp>
      <p:sp>
        <p:nvSpPr>
          <p:cNvPr id="4" name="Slide Number Placeholder 3"/>
          <p:cNvSpPr>
            <a:spLocks noGrp="1"/>
          </p:cNvSpPr>
          <p:nvPr>
            <p:ph type="sldNum" sz="quarter" idx="10"/>
          </p:nvPr>
        </p:nvSpPr>
        <p:spPr/>
        <p:txBody>
          <a:bodyPr/>
          <a:lstStyle/>
          <a:p>
            <a:fld id="{F47405B6-5A26-41C1-858B-EF1248983592}" type="slidenum">
              <a:rPr lang="en-US" smtClean="0"/>
              <a:t>11</a:t>
            </a:fld>
            <a:endParaRPr lang="en-US"/>
          </a:p>
        </p:txBody>
      </p:sp>
    </p:spTree>
    <p:extLst>
      <p:ext uri="{BB962C8B-B14F-4D97-AF65-F5344CB8AC3E}">
        <p14:creationId xmlns:p14="http://schemas.microsoft.com/office/powerpoint/2010/main" val="35647518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a:t>
            </a:r>
            <a:r>
              <a:rPr lang="en-US" baseline="0" dirty="0"/>
              <a:t> the Screening Tool </a:t>
            </a:r>
            <a:r>
              <a:rPr lang="en-US" dirty="0"/>
              <a:t>– Make sure that an</a:t>
            </a:r>
            <a:r>
              <a:rPr lang="en-US" baseline="0" dirty="0"/>
              <a:t> individual has properly followed directions on the screening tool. You don’t want to glance quickly at Question 4 to see it checked off favorably only to realize the individual should have stopped at Question 3.</a:t>
            </a:r>
          </a:p>
          <a:p>
            <a:endParaRPr lang="en-US" baseline="0" dirty="0"/>
          </a:p>
          <a:p>
            <a:r>
              <a:rPr lang="en-US" baseline="0" dirty="0"/>
              <a:t>Familiarize – In case an individual has some clarifying questions, be sure to understand the definitions of the uninsured, non-utilizers, and low-utilizers in order to appropriately guide the screening.</a:t>
            </a:r>
          </a:p>
        </p:txBody>
      </p:sp>
      <p:sp>
        <p:nvSpPr>
          <p:cNvPr id="4" name="Slide Number Placeholder 3"/>
          <p:cNvSpPr>
            <a:spLocks noGrp="1"/>
          </p:cNvSpPr>
          <p:nvPr>
            <p:ph type="sldNum" sz="quarter" idx="10"/>
          </p:nvPr>
        </p:nvSpPr>
        <p:spPr/>
        <p:txBody>
          <a:bodyPr/>
          <a:lstStyle/>
          <a:p>
            <a:fld id="{F47405B6-5A26-41C1-858B-EF1248983592}" type="slidenum">
              <a:rPr lang="en-US" smtClean="0"/>
              <a:t>12</a:t>
            </a:fld>
            <a:endParaRPr lang="en-US"/>
          </a:p>
        </p:txBody>
      </p:sp>
    </p:spTree>
    <p:extLst>
      <p:ext uri="{BB962C8B-B14F-4D97-AF65-F5344CB8AC3E}">
        <p14:creationId xmlns:p14="http://schemas.microsoft.com/office/powerpoint/2010/main" val="35647518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CE87A4-E85E-457E-B842-0A74A34C5250}" type="slidenum">
              <a:rPr lang="en-US" smtClean="0"/>
              <a:t>13</a:t>
            </a:fld>
            <a:endParaRPr lang="en-US"/>
          </a:p>
        </p:txBody>
      </p:sp>
    </p:spTree>
    <p:extLst>
      <p:ext uri="{BB962C8B-B14F-4D97-AF65-F5344CB8AC3E}">
        <p14:creationId xmlns:p14="http://schemas.microsoft.com/office/powerpoint/2010/main" val="220041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 Description</a:t>
            </a:r>
          </a:p>
          <a:p>
            <a:r>
              <a:rPr lang="en-US" dirty="0"/>
              <a:t>Project</a:t>
            </a:r>
            <a:r>
              <a:rPr lang="en-US" baseline="0" dirty="0"/>
              <a:t> 2di, or Patient Activation, is all about wrapping healthcare services around the individual and providing guidance that is “best fit”. The PAM® survey is an important component because it assesses where the individual is at – in order for us to meet them where they are at, knowing where that is </a:t>
            </a:r>
            <a:r>
              <a:rPr lang="en-US" baseline="0" dirty="0" err="1"/>
              <a:t>is</a:t>
            </a:r>
            <a:r>
              <a:rPr lang="en-US" baseline="0" dirty="0"/>
              <a:t> an important first step. </a:t>
            </a:r>
          </a:p>
        </p:txBody>
      </p:sp>
      <p:sp>
        <p:nvSpPr>
          <p:cNvPr id="4" name="Slide Number Placeholder 3"/>
          <p:cNvSpPr>
            <a:spLocks noGrp="1"/>
          </p:cNvSpPr>
          <p:nvPr>
            <p:ph type="sldNum" sz="quarter" idx="10"/>
          </p:nvPr>
        </p:nvSpPr>
        <p:spPr/>
        <p:txBody>
          <a:bodyPr/>
          <a:lstStyle/>
          <a:p>
            <a:fld id="{B8CE87A4-E85E-457E-B842-0A74A34C5250}" type="slidenum">
              <a:rPr lang="en-US" smtClean="0"/>
              <a:t>2</a:t>
            </a:fld>
            <a:endParaRPr lang="en-US"/>
          </a:p>
        </p:txBody>
      </p:sp>
    </p:spTree>
    <p:extLst>
      <p:ext uri="{BB962C8B-B14F-4D97-AF65-F5344CB8AC3E}">
        <p14:creationId xmlns:p14="http://schemas.microsoft.com/office/powerpoint/2010/main" val="3728868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For the purposes of DSRIP, this project targets the uninsured as well as the non-utilizing and low-utilizing Medicaid members. The reason being that these individuals might be most at-risk for avoidable hospital admissions and ER use. The idea is that tailoring services to these individuals can significantly increase the effectiveness of the DSRIP program.</a:t>
            </a:r>
            <a:endParaRPr lang="en-US" dirty="0"/>
          </a:p>
        </p:txBody>
      </p:sp>
      <p:sp>
        <p:nvSpPr>
          <p:cNvPr id="4" name="Slide Number Placeholder 3"/>
          <p:cNvSpPr>
            <a:spLocks noGrp="1"/>
          </p:cNvSpPr>
          <p:nvPr>
            <p:ph type="sldNum" sz="quarter" idx="10"/>
          </p:nvPr>
        </p:nvSpPr>
        <p:spPr/>
        <p:txBody>
          <a:bodyPr/>
          <a:lstStyle/>
          <a:p>
            <a:fld id="{B8CE87A4-E85E-457E-B842-0A74A34C5250}" type="slidenum">
              <a:rPr lang="en-US" smtClean="0"/>
              <a:t>3</a:t>
            </a:fld>
            <a:endParaRPr lang="en-US"/>
          </a:p>
        </p:txBody>
      </p:sp>
    </p:spTree>
    <p:extLst>
      <p:ext uri="{BB962C8B-B14F-4D97-AF65-F5344CB8AC3E}">
        <p14:creationId xmlns:p14="http://schemas.microsoft.com/office/powerpoint/2010/main" val="337735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baseline="0" dirty="0"/>
              <a:t>The New York State Department of Health has released some definitions of what this target population is which are summarized as follows…</a:t>
            </a:r>
            <a:br>
              <a:rPr lang="en-US" baseline="0" dirty="0"/>
            </a:br>
            <a:endParaRPr lang="en-US" baseline="0" dirty="0"/>
          </a:p>
          <a:p>
            <a:pPr defTabSz="933237">
              <a:defRPr/>
            </a:pPr>
            <a:r>
              <a:rPr lang="en-US" baseline="0" dirty="0"/>
              <a:t>While there are many other qualifications and exceptions, Care Compass Network has aimed to identify these individuals mentioned in order to increase the feasibility of this project.</a:t>
            </a:r>
            <a:endParaRPr lang="en-US" dirty="0"/>
          </a:p>
        </p:txBody>
      </p:sp>
      <p:sp>
        <p:nvSpPr>
          <p:cNvPr id="4" name="Slide Number Placeholder 3"/>
          <p:cNvSpPr>
            <a:spLocks noGrp="1"/>
          </p:cNvSpPr>
          <p:nvPr>
            <p:ph type="sldNum" sz="quarter" idx="10"/>
          </p:nvPr>
        </p:nvSpPr>
        <p:spPr/>
        <p:txBody>
          <a:bodyPr/>
          <a:lstStyle/>
          <a:p>
            <a:fld id="{B8CE87A4-E85E-457E-B842-0A74A34C5250}" type="slidenum">
              <a:rPr lang="en-US" smtClean="0"/>
              <a:t>4</a:t>
            </a:fld>
            <a:endParaRPr lang="en-US"/>
          </a:p>
        </p:txBody>
      </p:sp>
    </p:spTree>
    <p:extLst>
      <p:ext uri="{BB962C8B-B14F-4D97-AF65-F5344CB8AC3E}">
        <p14:creationId xmlns:p14="http://schemas.microsoft.com/office/powerpoint/2010/main" val="1291188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 order to identify these individuals,</a:t>
            </a:r>
            <a:r>
              <a:rPr lang="en-US" baseline="0" dirty="0"/>
              <a:t> a screening tool has been developed so that partners can become comfortable attesting that they have done their due diligence in ensuring this project has been administered to the individuals intended.</a:t>
            </a:r>
            <a:endParaRPr lang="en-US" dirty="0"/>
          </a:p>
          <a:p>
            <a:endParaRPr lang="en-US" dirty="0"/>
          </a:p>
        </p:txBody>
      </p:sp>
      <p:sp>
        <p:nvSpPr>
          <p:cNvPr id="4" name="Slide Number Placeholder 3"/>
          <p:cNvSpPr>
            <a:spLocks noGrp="1"/>
          </p:cNvSpPr>
          <p:nvPr>
            <p:ph type="sldNum" sz="quarter" idx="10"/>
          </p:nvPr>
        </p:nvSpPr>
        <p:spPr/>
        <p:txBody>
          <a:bodyPr/>
          <a:lstStyle/>
          <a:p>
            <a:fld id="{B8CE87A4-E85E-457E-B842-0A74A34C5250}" type="slidenum">
              <a:rPr lang="en-US" smtClean="0"/>
              <a:t>5</a:t>
            </a:fld>
            <a:endParaRPr lang="en-US"/>
          </a:p>
        </p:txBody>
      </p:sp>
    </p:spTree>
    <p:extLst>
      <p:ext uri="{BB962C8B-B14F-4D97-AF65-F5344CB8AC3E}">
        <p14:creationId xmlns:p14="http://schemas.microsoft.com/office/powerpoint/2010/main" val="3049156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As we know, the</a:t>
            </a:r>
            <a:r>
              <a:rPr lang="en-US" baseline="0" dirty="0"/>
              <a:t> Flourish® database requires certain fields be obtained. For the uninsured, these aid in the creation of a unique identifier. While a Medicaid beneficiary will have a different unique identifier, this information is helpful in terms of populating the Flourish® database and allows for the screening tool to be structured most logically.</a:t>
            </a:r>
            <a:endParaRPr lang="en-US" dirty="0"/>
          </a:p>
          <a:p>
            <a:endParaRPr lang="en-US" dirty="0"/>
          </a:p>
        </p:txBody>
      </p:sp>
      <p:sp>
        <p:nvSpPr>
          <p:cNvPr id="4" name="Slide Number Placeholder 3"/>
          <p:cNvSpPr>
            <a:spLocks noGrp="1"/>
          </p:cNvSpPr>
          <p:nvPr>
            <p:ph type="sldNum" sz="quarter" idx="10"/>
          </p:nvPr>
        </p:nvSpPr>
        <p:spPr/>
        <p:txBody>
          <a:bodyPr/>
          <a:lstStyle/>
          <a:p>
            <a:fld id="{1C9707CE-F2FF-4BD0-9EDA-A449CF766389}" type="slidenum">
              <a:rPr lang="en-US" smtClean="0"/>
              <a:t>6</a:t>
            </a:fld>
            <a:endParaRPr lang="en-US" dirty="0"/>
          </a:p>
        </p:txBody>
      </p:sp>
    </p:spTree>
    <p:extLst>
      <p:ext uri="{BB962C8B-B14F-4D97-AF65-F5344CB8AC3E}">
        <p14:creationId xmlns:p14="http://schemas.microsoft.com/office/powerpoint/2010/main" val="2142154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Walk through some examples…</a:t>
            </a:r>
          </a:p>
        </p:txBody>
      </p:sp>
      <p:sp>
        <p:nvSpPr>
          <p:cNvPr id="4" name="Slide Number Placeholder 3"/>
          <p:cNvSpPr>
            <a:spLocks noGrp="1"/>
          </p:cNvSpPr>
          <p:nvPr>
            <p:ph type="sldNum" sz="quarter" idx="10"/>
          </p:nvPr>
        </p:nvSpPr>
        <p:spPr/>
        <p:txBody>
          <a:bodyPr/>
          <a:lstStyle/>
          <a:p>
            <a:fld id="{B8CE87A4-E85E-457E-B842-0A74A34C5250}" type="slidenum">
              <a:rPr lang="en-US" smtClean="0"/>
              <a:t>7</a:t>
            </a:fld>
            <a:endParaRPr lang="en-US"/>
          </a:p>
        </p:txBody>
      </p:sp>
    </p:spTree>
    <p:extLst>
      <p:ext uri="{BB962C8B-B14F-4D97-AF65-F5344CB8AC3E}">
        <p14:creationId xmlns:p14="http://schemas.microsoft.com/office/powerpoint/2010/main" val="3241025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our goal for this project is to locate</a:t>
            </a:r>
            <a:r>
              <a:rPr lang="en-US" baseline="0" dirty="0"/>
              <a:t> the uninsured, and the non-utilizing and low-utilizing Medicaid beneficiaries. Question 1 identifies immediately whether or not an individual falls into the uninsured category.</a:t>
            </a:r>
            <a:endParaRPr lang="en-US" dirty="0"/>
          </a:p>
        </p:txBody>
      </p:sp>
      <p:sp>
        <p:nvSpPr>
          <p:cNvPr id="4" name="Slide Number Placeholder 3"/>
          <p:cNvSpPr>
            <a:spLocks noGrp="1"/>
          </p:cNvSpPr>
          <p:nvPr>
            <p:ph type="sldNum" sz="quarter" idx="10"/>
          </p:nvPr>
        </p:nvSpPr>
        <p:spPr/>
        <p:txBody>
          <a:bodyPr/>
          <a:lstStyle/>
          <a:p>
            <a:fld id="{F47405B6-5A26-41C1-858B-EF1248983592}" type="slidenum">
              <a:rPr lang="en-US" smtClean="0"/>
              <a:t>8</a:t>
            </a:fld>
            <a:endParaRPr lang="en-US"/>
          </a:p>
        </p:txBody>
      </p:sp>
    </p:spTree>
    <p:extLst>
      <p:ext uri="{BB962C8B-B14F-4D97-AF65-F5344CB8AC3E}">
        <p14:creationId xmlns:p14="http://schemas.microsoft.com/office/powerpoint/2010/main" val="3564751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our goal for this project is to locate</a:t>
            </a:r>
            <a:r>
              <a:rPr lang="en-US" baseline="0" dirty="0"/>
              <a:t> the uninsured, and the non-utilizing and low-utilizing Medicaid beneficiaries. While the uninsured have been identified in the first question, the next step is to determine whether or not the individual is a Medicaid recipient. This question helps the beneficiary determine this by also listing the most common Managed Care Organizations. A supplemental guidance document including pictures of these cards and where the CIN# is located is included in the materials provided in order to assist the survey administrator. It is important to note that there are plans not covered by the guidance document or Question 2. If you are located nearby a college campus where many students are from downstate, it may be useful to familiarize yourself with some non-local Medicaid options. </a:t>
            </a:r>
            <a:br>
              <a:rPr lang="en-US" baseline="0" dirty="0"/>
            </a:br>
            <a:br>
              <a:rPr lang="en-US" baseline="0" dirty="0"/>
            </a:br>
            <a:r>
              <a:rPr lang="en-US" baseline="0" dirty="0"/>
              <a:t>If an individual is not prompted to stop at this question, they must proceed to the next question in order to determine eligibility for the PAM®.</a:t>
            </a:r>
            <a:endParaRPr lang="en-US" dirty="0"/>
          </a:p>
        </p:txBody>
      </p:sp>
      <p:sp>
        <p:nvSpPr>
          <p:cNvPr id="4" name="Slide Number Placeholder 3"/>
          <p:cNvSpPr>
            <a:spLocks noGrp="1"/>
          </p:cNvSpPr>
          <p:nvPr>
            <p:ph type="sldNum" sz="quarter" idx="10"/>
          </p:nvPr>
        </p:nvSpPr>
        <p:spPr/>
        <p:txBody>
          <a:bodyPr/>
          <a:lstStyle/>
          <a:p>
            <a:fld id="{F47405B6-5A26-41C1-858B-EF1248983592}" type="slidenum">
              <a:rPr lang="en-US" smtClean="0"/>
              <a:t>9</a:t>
            </a:fld>
            <a:endParaRPr lang="en-US"/>
          </a:p>
        </p:txBody>
      </p:sp>
    </p:spTree>
    <p:extLst>
      <p:ext uri="{BB962C8B-B14F-4D97-AF65-F5344CB8AC3E}">
        <p14:creationId xmlns:p14="http://schemas.microsoft.com/office/powerpoint/2010/main" val="35647518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981217" y="6294437"/>
            <a:ext cx="2133600" cy="365125"/>
          </a:xfrm>
          <a:prstGeom prst="rect">
            <a:avLst/>
          </a:prstGeom>
        </p:spPr>
        <p:txBody>
          <a:bodyPr/>
          <a:lstStyle/>
          <a:p>
            <a:fld id="{F37EDB3A-DEE1-4609-AC24-D554B9FA1F44}"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8800" y="762000"/>
            <a:ext cx="5486400" cy="1068925"/>
          </a:xfrm>
          <a:prstGeom prst="rect">
            <a:avLst/>
          </a:prstGeom>
        </p:spPr>
      </p:pic>
    </p:spTree>
    <p:extLst>
      <p:ext uri="{BB962C8B-B14F-4D97-AF65-F5344CB8AC3E}">
        <p14:creationId xmlns:p14="http://schemas.microsoft.com/office/powerpoint/2010/main" val="3044380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981217" y="6294437"/>
            <a:ext cx="2133600" cy="365125"/>
          </a:xfrm>
          <a:prstGeom prst="rect">
            <a:avLst/>
          </a:prstGeom>
        </p:spPr>
        <p:txBody>
          <a:bodyPr/>
          <a:lstStyle/>
          <a:p>
            <a:fld id="{F37EDB3A-DEE1-4609-AC24-D554B9FA1F44}" type="slidenum">
              <a:rPr lang="en-US" smtClean="0"/>
              <a:t>‹#›</a:t>
            </a:fld>
            <a:endParaRPr lang="en-US"/>
          </a:p>
        </p:txBody>
      </p:sp>
    </p:spTree>
    <p:extLst>
      <p:ext uri="{BB962C8B-B14F-4D97-AF65-F5344CB8AC3E}">
        <p14:creationId xmlns:p14="http://schemas.microsoft.com/office/powerpoint/2010/main" val="1190717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981217" y="6294437"/>
            <a:ext cx="2133600" cy="365125"/>
          </a:xfrm>
          <a:prstGeom prst="rect">
            <a:avLst/>
          </a:prstGeom>
        </p:spPr>
        <p:txBody>
          <a:bodyPr/>
          <a:lstStyle/>
          <a:p>
            <a:fld id="{F37EDB3A-DEE1-4609-AC24-D554B9FA1F44}" type="slidenum">
              <a:rPr lang="en-US" smtClean="0"/>
              <a:t>‹#›</a:t>
            </a:fld>
            <a:endParaRPr lang="en-US"/>
          </a:p>
        </p:txBody>
      </p:sp>
    </p:spTree>
    <p:extLst>
      <p:ext uri="{BB962C8B-B14F-4D97-AF65-F5344CB8AC3E}">
        <p14:creationId xmlns:p14="http://schemas.microsoft.com/office/powerpoint/2010/main" val="2743609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teagal" pitchFamily="50"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Steagal" pitchFamily="50" charset="0"/>
              </a:defRPr>
            </a:lvl1pPr>
            <a:lvl2pPr>
              <a:defRPr>
                <a:latin typeface="Steagal" pitchFamily="50" charset="0"/>
              </a:defRPr>
            </a:lvl2pPr>
            <a:lvl3pPr>
              <a:defRPr>
                <a:latin typeface="Steagal" pitchFamily="50" charset="0"/>
              </a:defRPr>
            </a:lvl3pPr>
            <a:lvl4pPr>
              <a:defRPr>
                <a:latin typeface="Steagal" pitchFamily="50" charset="0"/>
              </a:defRPr>
            </a:lvl4pPr>
            <a:lvl5pPr>
              <a:defRPr>
                <a:latin typeface="Steagal"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6248400"/>
            <a:ext cx="9144000" cy="457200"/>
          </a:xfrm>
          <a:prstGeom prst="rect">
            <a:avLst/>
          </a:prstGeom>
          <a:solidFill>
            <a:srgbClr val="81BA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29400" y="152400"/>
            <a:ext cx="2346639" cy="457200"/>
          </a:xfrm>
          <a:prstGeom prst="rect">
            <a:avLst/>
          </a:prstGeom>
        </p:spPr>
      </p:pic>
      <p:sp>
        <p:nvSpPr>
          <p:cNvPr id="11" name="Slide Number Placeholder 5"/>
          <p:cNvSpPr>
            <a:spLocks noGrp="1"/>
          </p:cNvSpPr>
          <p:nvPr>
            <p:ph type="sldNum" sz="quarter" idx="4"/>
          </p:nvPr>
        </p:nvSpPr>
        <p:spPr>
          <a:xfrm>
            <a:off x="6981217" y="6294437"/>
            <a:ext cx="2133600" cy="365125"/>
          </a:xfrm>
          <a:prstGeom prst="rect">
            <a:avLst/>
          </a:prstGeom>
        </p:spPr>
        <p:txBody>
          <a:bodyPr vert="horz" lIns="91440" tIns="45720" rIns="91440" bIns="45720" rtlCol="0" anchor="ctr"/>
          <a:lstStyle>
            <a:lvl1pPr algn="r">
              <a:defRPr sz="1600" b="1">
                <a:solidFill>
                  <a:schemeClr val="tx1"/>
                </a:solidFill>
                <a:latin typeface="Steagal" pitchFamily="50" charset="0"/>
              </a:defRPr>
            </a:lvl1pPr>
          </a:lstStyle>
          <a:p>
            <a:fld id="{59B2FB5A-C923-4736-B241-C53F54F8B116}" type="slidenum">
              <a:rPr lang="en-US" smtClean="0"/>
              <a:t>‹#›</a:t>
            </a:fld>
            <a:endParaRPr lang="en-US" dirty="0"/>
          </a:p>
        </p:txBody>
      </p:sp>
      <p:sp>
        <p:nvSpPr>
          <p:cNvPr id="4" name="TextBox 3"/>
          <p:cNvSpPr txBox="1"/>
          <p:nvPr userDrawn="1"/>
        </p:nvSpPr>
        <p:spPr>
          <a:xfrm>
            <a:off x="0" y="6243935"/>
            <a:ext cx="9144000" cy="461665"/>
          </a:xfrm>
          <a:prstGeom prst="rect">
            <a:avLst/>
          </a:prstGeom>
          <a:noFill/>
        </p:spPr>
        <p:txBody>
          <a:bodyPr wrap="square" rtlCol="0">
            <a:spAutoFit/>
          </a:bodyPr>
          <a:lstStyle/>
          <a:p>
            <a:pPr algn="ctr"/>
            <a:r>
              <a:rPr lang="en-US" sz="2400" b="1" dirty="0">
                <a:latin typeface="Steagal" pitchFamily="50" charset="0"/>
              </a:rPr>
              <a:t>Care Compass Network</a:t>
            </a:r>
          </a:p>
        </p:txBody>
      </p:sp>
    </p:spTree>
    <p:extLst>
      <p:ext uri="{BB962C8B-B14F-4D97-AF65-F5344CB8AC3E}">
        <p14:creationId xmlns:p14="http://schemas.microsoft.com/office/powerpoint/2010/main" val="1165108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981217" y="6294437"/>
            <a:ext cx="2133600" cy="365125"/>
          </a:xfrm>
          <a:prstGeom prst="rect">
            <a:avLst/>
          </a:prstGeom>
        </p:spPr>
        <p:txBody>
          <a:bodyPr/>
          <a:lstStyle/>
          <a:p>
            <a:fld id="{F37EDB3A-DEE1-4609-AC24-D554B9FA1F44}" type="slidenum">
              <a:rPr lang="en-US" smtClean="0"/>
              <a:t>‹#›</a:t>
            </a:fld>
            <a:endParaRPr lang="en-US"/>
          </a:p>
        </p:txBody>
      </p:sp>
    </p:spTree>
    <p:extLst>
      <p:ext uri="{BB962C8B-B14F-4D97-AF65-F5344CB8AC3E}">
        <p14:creationId xmlns:p14="http://schemas.microsoft.com/office/powerpoint/2010/main" val="1208206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981217" y="6294437"/>
            <a:ext cx="2133600" cy="365125"/>
          </a:xfrm>
          <a:prstGeom prst="rect">
            <a:avLst/>
          </a:prstGeom>
        </p:spPr>
        <p:txBody>
          <a:bodyPr/>
          <a:lstStyle/>
          <a:p>
            <a:fld id="{F37EDB3A-DEE1-4609-AC24-D554B9FA1F44}" type="slidenum">
              <a:rPr lang="en-US" smtClean="0"/>
              <a:t>‹#›</a:t>
            </a:fld>
            <a:endParaRPr lang="en-US"/>
          </a:p>
        </p:txBody>
      </p:sp>
    </p:spTree>
    <p:extLst>
      <p:ext uri="{BB962C8B-B14F-4D97-AF65-F5344CB8AC3E}">
        <p14:creationId xmlns:p14="http://schemas.microsoft.com/office/powerpoint/2010/main" val="1615377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981217" y="6294437"/>
            <a:ext cx="2133600" cy="365125"/>
          </a:xfrm>
          <a:prstGeom prst="rect">
            <a:avLst/>
          </a:prstGeom>
        </p:spPr>
        <p:txBody>
          <a:bodyPr/>
          <a:lstStyle/>
          <a:p>
            <a:fld id="{F37EDB3A-DEE1-4609-AC24-D554B9FA1F44}" type="slidenum">
              <a:rPr lang="en-US" smtClean="0"/>
              <a:t>‹#›</a:t>
            </a:fld>
            <a:endParaRPr lang="en-US"/>
          </a:p>
        </p:txBody>
      </p:sp>
    </p:spTree>
    <p:extLst>
      <p:ext uri="{BB962C8B-B14F-4D97-AF65-F5344CB8AC3E}">
        <p14:creationId xmlns:p14="http://schemas.microsoft.com/office/powerpoint/2010/main" val="4213644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981217" y="6294437"/>
            <a:ext cx="2133600" cy="365125"/>
          </a:xfrm>
          <a:prstGeom prst="rect">
            <a:avLst/>
          </a:prstGeom>
        </p:spPr>
        <p:txBody>
          <a:bodyPr/>
          <a:lstStyle/>
          <a:p>
            <a:fld id="{F37EDB3A-DEE1-4609-AC24-D554B9FA1F44}" type="slidenum">
              <a:rPr lang="en-US" smtClean="0"/>
              <a:t>‹#›</a:t>
            </a:fld>
            <a:endParaRPr lang="en-US"/>
          </a:p>
        </p:txBody>
      </p:sp>
    </p:spTree>
    <p:extLst>
      <p:ext uri="{BB962C8B-B14F-4D97-AF65-F5344CB8AC3E}">
        <p14:creationId xmlns:p14="http://schemas.microsoft.com/office/powerpoint/2010/main" val="3020288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981217" y="6294437"/>
            <a:ext cx="2133600" cy="365125"/>
          </a:xfrm>
          <a:prstGeom prst="rect">
            <a:avLst/>
          </a:prstGeom>
        </p:spPr>
        <p:txBody>
          <a:bodyPr/>
          <a:lstStyle/>
          <a:p>
            <a:fld id="{F37EDB3A-DEE1-4609-AC24-D554B9FA1F44}" type="slidenum">
              <a:rPr lang="en-US" smtClean="0"/>
              <a:t>‹#›</a:t>
            </a:fld>
            <a:endParaRPr lang="en-US"/>
          </a:p>
        </p:txBody>
      </p:sp>
    </p:spTree>
    <p:extLst>
      <p:ext uri="{BB962C8B-B14F-4D97-AF65-F5344CB8AC3E}">
        <p14:creationId xmlns:p14="http://schemas.microsoft.com/office/powerpoint/2010/main" val="4272528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981217" y="6294437"/>
            <a:ext cx="2133600" cy="365125"/>
          </a:xfrm>
          <a:prstGeom prst="rect">
            <a:avLst/>
          </a:prstGeom>
        </p:spPr>
        <p:txBody>
          <a:bodyPr/>
          <a:lstStyle/>
          <a:p>
            <a:fld id="{F37EDB3A-DEE1-4609-AC24-D554B9FA1F44}" type="slidenum">
              <a:rPr lang="en-US" smtClean="0"/>
              <a:t>‹#›</a:t>
            </a:fld>
            <a:endParaRPr lang="en-US"/>
          </a:p>
        </p:txBody>
      </p:sp>
    </p:spTree>
    <p:extLst>
      <p:ext uri="{BB962C8B-B14F-4D97-AF65-F5344CB8AC3E}">
        <p14:creationId xmlns:p14="http://schemas.microsoft.com/office/powerpoint/2010/main" val="4074538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981217" y="6294437"/>
            <a:ext cx="2133600" cy="365125"/>
          </a:xfrm>
          <a:prstGeom prst="rect">
            <a:avLst/>
          </a:prstGeom>
        </p:spPr>
        <p:txBody>
          <a:bodyPr/>
          <a:lstStyle/>
          <a:p>
            <a:fld id="{F37EDB3A-DEE1-4609-AC24-D554B9FA1F44}" type="slidenum">
              <a:rPr lang="en-US" smtClean="0"/>
              <a:t>‹#›</a:t>
            </a:fld>
            <a:endParaRPr lang="en-US"/>
          </a:p>
        </p:txBody>
      </p:sp>
    </p:spTree>
    <p:extLst>
      <p:ext uri="{BB962C8B-B14F-4D97-AF65-F5344CB8AC3E}">
        <p14:creationId xmlns:p14="http://schemas.microsoft.com/office/powerpoint/2010/main" val="3553285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1838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002060"/>
                </a:solidFill>
                <a:latin typeface="Times New Roman" panose="02020603050405020304" pitchFamily="18" charset="0"/>
                <a:cs typeface="Times New Roman" panose="02020603050405020304" pitchFamily="18" charset="0"/>
              </a:rPr>
              <a:t>Patient Activation</a:t>
            </a:r>
          </a:p>
        </p:txBody>
      </p:sp>
      <p:sp>
        <p:nvSpPr>
          <p:cNvPr id="3" name="Subtitle 2"/>
          <p:cNvSpPr>
            <a:spLocks noGrp="1"/>
          </p:cNvSpPr>
          <p:nvPr>
            <p:ph type="subTitle" idx="1"/>
          </p:nvPr>
        </p:nvSpPr>
        <p:spPr/>
        <p:txBody>
          <a:bodyPr>
            <a:normAutofit/>
          </a:bodyPr>
          <a:lstStyle/>
          <a:p>
            <a:r>
              <a:rPr lang="en-US" dirty="0">
                <a:solidFill>
                  <a:schemeClr val="accent1">
                    <a:lumMod val="75000"/>
                  </a:schemeClr>
                </a:solidFill>
                <a:latin typeface="Times New Roman" panose="02020603050405020304" pitchFamily="18" charset="0"/>
                <a:cs typeface="Times New Roman" panose="02020603050405020304" pitchFamily="18" charset="0"/>
              </a:rPr>
              <a:t>Emily Balmer</a:t>
            </a:r>
          </a:p>
          <a:p>
            <a:r>
              <a:rPr lang="en-US" dirty="0">
                <a:solidFill>
                  <a:schemeClr val="accent1">
                    <a:lumMod val="75000"/>
                  </a:schemeClr>
                </a:solidFill>
                <a:latin typeface="Times New Roman" panose="02020603050405020304" pitchFamily="18" charset="0"/>
                <a:cs typeface="Times New Roman" panose="02020603050405020304" pitchFamily="18" charset="0"/>
              </a:rPr>
              <a:t>ebalmer@carecompassnetwork.org</a:t>
            </a:r>
          </a:p>
        </p:txBody>
      </p:sp>
    </p:spTree>
    <p:extLst>
      <p:ext uri="{BB962C8B-B14F-4D97-AF65-F5344CB8AC3E}">
        <p14:creationId xmlns:p14="http://schemas.microsoft.com/office/powerpoint/2010/main" val="4168678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3048000"/>
            <a:ext cx="8001000" cy="2971800"/>
          </a:xfrm>
        </p:spPr>
        <p:txBody>
          <a:bodyPr>
            <a:noAutofit/>
          </a:bodyPr>
          <a:lstStyle/>
          <a:p>
            <a:pPr lvl="1">
              <a:buFont typeface="Arial" pitchFamily="34" charset="0"/>
              <a:buChar char="•"/>
            </a:pPr>
            <a:r>
              <a:rPr lang="en-US" sz="2400" dirty="0">
                <a:solidFill>
                  <a:schemeClr val="accent1">
                    <a:lumMod val="75000"/>
                  </a:schemeClr>
                </a:solidFill>
                <a:latin typeface="Times New Roman" panose="02020603050405020304" pitchFamily="18" charset="0"/>
                <a:cs typeface="Times New Roman" panose="02020603050405020304" pitchFamily="18" charset="0"/>
              </a:rPr>
              <a:t>If the individual is a Medicaid beneficiary, utilization must be determined next.</a:t>
            </a:r>
          </a:p>
          <a:p>
            <a:pPr lvl="1">
              <a:buFont typeface="Arial" pitchFamily="34" charset="0"/>
              <a:buChar char="•"/>
            </a:pPr>
            <a:r>
              <a:rPr lang="en-US" sz="2400" dirty="0">
                <a:solidFill>
                  <a:schemeClr val="accent1">
                    <a:lumMod val="75000"/>
                  </a:schemeClr>
                </a:solidFill>
                <a:latin typeface="Times New Roman" panose="02020603050405020304" pitchFamily="18" charset="0"/>
                <a:cs typeface="Times New Roman" panose="02020603050405020304" pitchFamily="18" charset="0"/>
              </a:rPr>
              <a:t>If the individual answers “0”, they are a non-utilizer and should proceed to take the PAM®.</a:t>
            </a:r>
          </a:p>
          <a:p>
            <a:pPr lvl="1">
              <a:buFont typeface="Arial" pitchFamily="34" charset="0"/>
              <a:buChar char="•"/>
            </a:pPr>
            <a:r>
              <a:rPr lang="en-US" sz="2400" dirty="0">
                <a:solidFill>
                  <a:schemeClr val="accent1">
                    <a:lumMod val="75000"/>
                  </a:schemeClr>
                </a:solidFill>
                <a:latin typeface="Times New Roman" panose="02020603050405020304" pitchFamily="18" charset="0"/>
                <a:cs typeface="Times New Roman" panose="02020603050405020304" pitchFamily="18" charset="0"/>
              </a:rPr>
              <a:t>If the individual answers “1-2”, they are a low-utilizer and should proceed to take the PAM®.</a:t>
            </a:r>
          </a:p>
          <a:p>
            <a:pPr lvl="1">
              <a:buFont typeface="Arial" pitchFamily="34" charset="0"/>
              <a:buChar char="•"/>
            </a:pPr>
            <a:r>
              <a:rPr lang="en-US" sz="2400" dirty="0">
                <a:solidFill>
                  <a:schemeClr val="accent1">
                    <a:lumMod val="75000"/>
                  </a:schemeClr>
                </a:solidFill>
                <a:latin typeface="Times New Roman" panose="02020603050405020304" pitchFamily="18" charset="0"/>
                <a:cs typeface="Times New Roman" panose="02020603050405020304" pitchFamily="18" charset="0"/>
              </a:rPr>
              <a:t>If the individual answers “More than 2”, we have one more question for them.</a:t>
            </a:r>
          </a:p>
        </p:txBody>
      </p:sp>
      <p:sp>
        <p:nvSpPr>
          <p:cNvPr id="3" name="Title 2"/>
          <p:cNvSpPr>
            <a:spLocks noGrp="1"/>
          </p:cNvSpPr>
          <p:nvPr>
            <p:ph type="title"/>
          </p:nvPr>
        </p:nvSpPr>
        <p:spPr/>
        <p:txBody>
          <a:bodyPr>
            <a:normAutofit/>
          </a:bodyPr>
          <a:lstStyle/>
          <a:p>
            <a:pPr algn="l"/>
            <a:r>
              <a:rPr lang="en-US" dirty="0">
                <a:solidFill>
                  <a:schemeClr val="tx2">
                    <a:lumMod val="75000"/>
                  </a:schemeClr>
                </a:solidFill>
                <a:latin typeface="Times New Roman" panose="02020603050405020304" pitchFamily="18" charset="0"/>
                <a:cs typeface="Times New Roman" panose="02020603050405020304" pitchFamily="18" charset="0"/>
              </a:rPr>
              <a:t>Screening Tool – Q3</a:t>
            </a:r>
          </a:p>
        </p:txBody>
      </p:sp>
      <p:pic>
        <p:nvPicPr>
          <p:cNvPr id="4" name="Picture 2" descr="C:\Users\E15013\Desktop\screen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887" y="1219200"/>
            <a:ext cx="8823513"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8518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200401"/>
            <a:ext cx="8458200" cy="3657599"/>
          </a:xfrm>
        </p:spPr>
        <p:txBody>
          <a:bodyPr>
            <a:noAutofit/>
          </a:bodyPr>
          <a:lstStyle/>
          <a:p>
            <a:pPr lvl="1">
              <a:buFont typeface="Arial" pitchFamily="34" charset="0"/>
              <a:buChar char="•"/>
            </a:pPr>
            <a:r>
              <a:rPr lang="en-US" sz="2400" dirty="0">
                <a:solidFill>
                  <a:schemeClr val="accent1">
                    <a:lumMod val="75000"/>
                  </a:schemeClr>
                </a:solidFill>
                <a:latin typeface="Times New Roman" panose="02020603050405020304" pitchFamily="18" charset="0"/>
                <a:cs typeface="Times New Roman" panose="02020603050405020304" pitchFamily="18" charset="0"/>
              </a:rPr>
              <a:t>As long as the individual does not check, “Doctor’s Office”, they should proceed to take the PAM®. </a:t>
            </a:r>
          </a:p>
          <a:p>
            <a:pPr lvl="1">
              <a:buFont typeface="Arial" pitchFamily="34" charset="0"/>
              <a:buChar char="•"/>
            </a:pPr>
            <a:r>
              <a:rPr lang="en-US" sz="2400" dirty="0">
                <a:solidFill>
                  <a:schemeClr val="accent1">
                    <a:lumMod val="75000"/>
                  </a:schemeClr>
                </a:solidFill>
                <a:latin typeface="Times New Roman" panose="02020603050405020304" pitchFamily="18" charset="0"/>
                <a:cs typeface="Times New Roman" panose="02020603050405020304" pitchFamily="18" charset="0"/>
              </a:rPr>
              <a:t>It is important to note that you may be prompted to explain these options. For example, “hospital” is not an option. Inpatient services would allow for an individual to qualify as low-utilizing but seeing a primary care doctor or a specialist located within a hospital building should be considered a doctor’s office.</a:t>
            </a:r>
          </a:p>
        </p:txBody>
      </p:sp>
      <p:sp>
        <p:nvSpPr>
          <p:cNvPr id="3" name="Title 2"/>
          <p:cNvSpPr>
            <a:spLocks noGrp="1"/>
          </p:cNvSpPr>
          <p:nvPr>
            <p:ph type="title"/>
          </p:nvPr>
        </p:nvSpPr>
        <p:spPr/>
        <p:txBody>
          <a:bodyPr>
            <a:normAutofit/>
          </a:bodyPr>
          <a:lstStyle/>
          <a:p>
            <a:pPr algn="l"/>
            <a:r>
              <a:rPr lang="en-US" dirty="0">
                <a:solidFill>
                  <a:schemeClr val="tx2">
                    <a:lumMod val="75000"/>
                  </a:schemeClr>
                </a:solidFill>
                <a:latin typeface="Times New Roman" panose="02020603050405020304" pitchFamily="18" charset="0"/>
                <a:cs typeface="Times New Roman" panose="02020603050405020304" pitchFamily="18" charset="0"/>
              </a:rPr>
              <a:t>Screening Tool – Q4</a:t>
            </a:r>
          </a:p>
        </p:txBody>
      </p:sp>
      <p:pic>
        <p:nvPicPr>
          <p:cNvPr id="3074" name="Picture 2" descr="C:\Users\E15013\Desktop\ppt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55" y="1193260"/>
            <a:ext cx="9160202" cy="2083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3667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2209800"/>
            <a:ext cx="6324600" cy="3886200"/>
          </a:xfrm>
        </p:spPr>
        <p:txBody>
          <a:bodyPr>
            <a:normAutofit/>
          </a:bodyPr>
          <a:lstStyle/>
          <a:p>
            <a:pPr lvl="1">
              <a:buFont typeface="Arial" pitchFamily="34" charset="0"/>
              <a:buChar char="•"/>
            </a:pPr>
            <a:r>
              <a:rPr lang="en-US" sz="2400" dirty="0">
                <a:solidFill>
                  <a:schemeClr val="accent1">
                    <a:lumMod val="75000"/>
                  </a:schemeClr>
                </a:solidFill>
                <a:latin typeface="Times New Roman" panose="02020603050405020304" pitchFamily="18" charset="0"/>
                <a:cs typeface="Times New Roman" panose="02020603050405020304" pitchFamily="18" charset="0"/>
              </a:rPr>
              <a:t>Double check the screening tool.</a:t>
            </a:r>
          </a:p>
          <a:p>
            <a:pPr lvl="1">
              <a:buFont typeface="Arial" pitchFamily="34" charset="0"/>
              <a:buChar char="•"/>
            </a:pPr>
            <a:r>
              <a:rPr lang="en-US" sz="2400" dirty="0">
                <a:solidFill>
                  <a:schemeClr val="accent1">
                    <a:lumMod val="75000"/>
                  </a:schemeClr>
                </a:solidFill>
                <a:latin typeface="Times New Roman" panose="02020603050405020304" pitchFamily="18" charset="0"/>
                <a:cs typeface="Times New Roman" panose="02020603050405020304" pitchFamily="18" charset="0"/>
              </a:rPr>
              <a:t>Familiarize yourself with UI, NU, and LU definitions.</a:t>
            </a:r>
          </a:p>
        </p:txBody>
      </p:sp>
      <p:sp>
        <p:nvSpPr>
          <p:cNvPr id="3" name="Title 2"/>
          <p:cNvSpPr>
            <a:spLocks noGrp="1"/>
          </p:cNvSpPr>
          <p:nvPr>
            <p:ph type="title"/>
          </p:nvPr>
        </p:nvSpPr>
        <p:spPr/>
        <p:txBody>
          <a:bodyPr>
            <a:normAutofit/>
          </a:bodyPr>
          <a:lstStyle/>
          <a:p>
            <a:pPr algn="l"/>
            <a:r>
              <a:rPr lang="en-US" dirty="0">
                <a:solidFill>
                  <a:schemeClr val="tx2">
                    <a:lumMod val="75000"/>
                  </a:schemeClr>
                </a:solidFill>
                <a:latin typeface="Times New Roman" panose="02020603050405020304" pitchFamily="18" charset="0"/>
                <a:cs typeface="Times New Roman" panose="02020603050405020304" pitchFamily="18" charset="0"/>
              </a:rPr>
              <a:t>Other Important Points…</a:t>
            </a:r>
          </a:p>
        </p:txBody>
      </p:sp>
    </p:spTree>
    <p:extLst>
      <p:ext uri="{BB962C8B-B14F-4D97-AF65-F5344CB8AC3E}">
        <p14:creationId xmlns:p14="http://schemas.microsoft.com/office/powerpoint/2010/main" val="2054047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accent1">
                    <a:lumMod val="75000"/>
                  </a:schemeClr>
                </a:solidFill>
                <a:latin typeface="Times New Roman" panose="02020603050405020304" pitchFamily="18" charset="0"/>
                <a:cs typeface="Times New Roman" panose="02020603050405020304" pitchFamily="18" charset="0"/>
              </a:rPr>
              <a:t>Questions and Answers</a:t>
            </a:r>
          </a:p>
        </p:txBody>
      </p:sp>
    </p:spTree>
    <p:extLst>
      <p:ext uri="{BB962C8B-B14F-4D97-AF65-F5344CB8AC3E}">
        <p14:creationId xmlns:p14="http://schemas.microsoft.com/office/powerpoint/2010/main" val="2540739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610600" cy="5335837"/>
          </a:xfrm>
        </p:spPr>
        <p:txBody>
          <a:bodyPr>
            <a:normAutofit/>
          </a:bodyPr>
          <a:lstStyle/>
          <a:p>
            <a:pPr marL="0" indent="0">
              <a:buNone/>
            </a:pPr>
            <a:r>
              <a:rPr lang="en-US" sz="4000" dirty="0">
                <a:solidFill>
                  <a:schemeClr val="accent1">
                    <a:lumMod val="75000"/>
                  </a:schemeClr>
                </a:solidFill>
                <a:latin typeface="Times New Roman" panose="02020603050405020304" pitchFamily="18" charset="0"/>
                <a:cs typeface="Times New Roman" panose="02020603050405020304" pitchFamily="18" charset="0"/>
              </a:rPr>
              <a:t>The Project - </a:t>
            </a:r>
          </a:p>
          <a:p>
            <a:pPr marL="0" indent="0" algn="ctr">
              <a:buNone/>
            </a:pPr>
            <a:r>
              <a:rPr lang="en-US" dirty="0">
                <a:solidFill>
                  <a:schemeClr val="accent1">
                    <a:lumMod val="75000"/>
                  </a:schemeClr>
                </a:solidFill>
                <a:latin typeface="Times New Roman" panose="02020603050405020304" pitchFamily="18" charset="0"/>
                <a:cs typeface="Times New Roman" panose="02020603050405020304" pitchFamily="18" charset="0"/>
              </a:rPr>
              <a:t>Implementation of Patient Activation Activities to </a:t>
            </a:r>
          </a:p>
          <a:p>
            <a:pPr marL="0" indent="0" algn="ctr">
              <a:buNone/>
            </a:pPr>
            <a:r>
              <a:rPr lang="en-US" sz="3600" b="1" dirty="0">
                <a:solidFill>
                  <a:schemeClr val="accent1">
                    <a:lumMod val="75000"/>
                  </a:schemeClr>
                </a:solidFill>
                <a:latin typeface="Times New Roman" panose="02020603050405020304" pitchFamily="18" charset="0"/>
                <a:cs typeface="Times New Roman" panose="02020603050405020304" pitchFamily="18" charset="0"/>
              </a:rPr>
              <a:t>Engage</a:t>
            </a:r>
            <a:r>
              <a:rPr lang="en-US" sz="3600" dirty="0">
                <a:solidFill>
                  <a:schemeClr val="accent1">
                    <a:lumMod val="75000"/>
                  </a:schemeClr>
                </a:solidFill>
                <a:latin typeface="Times New Roman" panose="02020603050405020304" pitchFamily="18" charset="0"/>
                <a:cs typeface="Times New Roman" panose="02020603050405020304" pitchFamily="18" charset="0"/>
              </a:rPr>
              <a:t>, </a:t>
            </a:r>
            <a:r>
              <a:rPr lang="en-US" sz="3600" b="1" dirty="0">
                <a:solidFill>
                  <a:schemeClr val="accent1">
                    <a:lumMod val="75000"/>
                  </a:schemeClr>
                </a:solidFill>
                <a:latin typeface="Times New Roman" panose="02020603050405020304" pitchFamily="18" charset="0"/>
                <a:cs typeface="Times New Roman" panose="02020603050405020304" pitchFamily="18" charset="0"/>
              </a:rPr>
              <a:t>Educate</a:t>
            </a:r>
            <a:r>
              <a:rPr lang="en-US" sz="3600" dirty="0">
                <a:solidFill>
                  <a:schemeClr val="accent1">
                    <a:lumMod val="75000"/>
                  </a:schemeClr>
                </a:solidFill>
                <a:latin typeface="Times New Roman" panose="02020603050405020304" pitchFamily="18" charset="0"/>
                <a:cs typeface="Times New Roman" panose="02020603050405020304" pitchFamily="18" charset="0"/>
              </a:rPr>
              <a:t>, </a:t>
            </a:r>
            <a:r>
              <a:rPr lang="en-US" dirty="0">
                <a:solidFill>
                  <a:schemeClr val="accent1">
                    <a:lumMod val="75000"/>
                  </a:schemeClr>
                </a:solidFill>
                <a:latin typeface="Times New Roman" panose="02020603050405020304" pitchFamily="18" charset="0"/>
                <a:cs typeface="Times New Roman" panose="02020603050405020304" pitchFamily="18" charset="0"/>
              </a:rPr>
              <a:t>and </a:t>
            </a:r>
            <a:r>
              <a:rPr lang="en-US" sz="3600" b="1" dirty="0">
                <a:solidFill>
                  <a:schemeClr val="accent1">
                    <a:lumMod val="75000"/>
                  </a:schemeClr>
                </a:solidFill>
                <a:latin typeface="Times New Roman" panose="02020603050405020304" pitchFamily="18" charset="0"/>
                <a:cs typeface="Times New Roman" panose="02020603050405020304" pitchFamily="18" charset="0"/>
              </a:rPr>
              <a:t>Integrate</a:t>
            </a:r>
            <a:r>
              <a:rPr lang="en-US" sz="3600" dirty="0">
                <a:solidFill>
                  <a:schemeClr val="accent1">
                    <a:lumMod val="75000"/>
                  </a:schemeClr>
                </a:solidFill>
                <a:latin typeface="Times New Roman" panose="02020603050405020304" pitchFamily="18" charset="0"/>
                <a:cs typeface="Times New Roman" panose="02020603050405020304" pitchFamily="18" charset="0"/>
              </a:rPr>
              <a:t> </a:t>
            </a:r>
            <a:br>
              <a:rPr lang="en-US" dirty="0">
                <a:solidFill>
                  <a:schemeClr val="accent1">
                    <a:lumMod val="75000"/>
                  </a:schemeClr>
                </a:solidFill>
                <a:latin typeface="Times New Roman" panose="02020603050405020304" pitchFamily="18" charset="0"/>
                <a:cs typeface="Times New Roman" panose="02020603050405020304" pitchFamily="18" charset="0"/>
              </a:rPr>
            </a:br>
            <a:r>
              <a:rPr lang="en-US" dirty="0">
                <a:solidFill>
                  <a:schemeClr val="accent1">
                    <a:lumMod val="75000"/>
                  </a:schemeClr>
                </a:solidFill>
                <a:latin typeface="Times New Roman" panose="02020603050405020304" pitchFamily="18" charset="0"/>
                <a:cs typeface="Times New Roman" panose="02020603050405020304" pitchFamily="18" charset="0"/>
              </a:rPr>
              <a:t>the </a:t>
            </a:r>
            <a:r>
              <a:rPr lang="en-US" sz="3600" u="sng" dirty="0">
                <a:solidFill>
                  <a:schemeClr val="accent1">
                    <a:lumMod val="75000"/>
                  </a:schemeClr>
                </a:solidFill>
                <a:latin typeface="Times New Roman" panose="02020603050405020304" pitchFamily="18" charset="0"/>
                <a:cs typeface="Times New Roman" panose="02020603050405020304" pitchFamily="18" charset="0"/>
              </a:rPr>
              <a:t>uninsured</a:t>
            </a:r>
            <a:r>
              <a:rPr lang="en-US" u="sng" dirty="0">
                <a:solidFill>
                  <a:schemeClr val="accent1">
                    <a:lumMod val="75000"/>
                  </a:schemeClr>
                </a:solidFill>
                <a:latin typeface="Times New Roman" panose="02020603050405020304" pitchFamily="18" charset="0"/>
                <a:cs typeface="Times New Roman" panose="02020603050405020304" pitchFamily="18" charset="0"/>
              </a:rPr>
              <a:t> </a:t>
            </a:r>
            <a:br>
              <a:rPr lang="en-US" dirty="0">
                <a:solidFill>
                  <a:schemeClr val="accent1">
                    <a:lumMod val="75000"/>
                  </a:schemeClr>
                </a:solidFill>
                <a:latin typeface="Times New Roman" panose="02020603050405020304" pitchFamily="18" charset="0"/>
                <a:cs typeface="Times New Roman" panose="02020603050405020304" pitchFamily="18" charset="0"/>
              </a:rPr>
            </a:br>
            <a:r>
              <a:rPr lang="en-US" dirty="0">
                <a:solidFill>
                  <a:schemeClr val="accent1">
                    <a:lumMod val="75000"/>
                  </a:schemeClr>
                </a:solidFill>
                <a:latin typeface="Times New Roman" panose="02020603050405020304" pitchFamily="18" charset="0"/>
                <a:cs typeface="Times New Roman" panose="02020603050405020304" pitchFamily="18" charset="0"/>
              </a:rPr>
              <a:t>and </a:t>
            </a:r>
            <a:br>
              <a:rPr lang="en-US" dirty="0">
                <a:solidFill>
                  <a:schemeClr val="accent1">
                    <a:lumMod val="75000"/>
                  </a:schemeClr>
                </a:solidFill>
                <a:latin typeface="Times New Roman" panose="02020603050405020304" pitchFamily="18" charset="0"/>
                <a:cs typeface="Times New Roman" panose="02020603050405020304" pitchFamily="18" charset="0"/>
              </a:rPr>
            </a:br>
            <a:r>
              <a:rPr lang="en-US" sz="3600" u="sng" dirty="0">
                <a:solidFill>
                  <a:schemeClr val="accent1">
                    <a:lumMod val="75000"/>
                  </a:schemeClr>
                </a:solidFill>
                <a:latin typeface="Times New Roman" panose="02020603050405020304" pitchFamily="18" charset="0"/>
                <a:cs typeface="Times New Roman" panose="02020603050405020304" pitchFamily="18" charset="0"/>
              </a:rPr>
              <a:t>low/non-utilizing Medicaid populations </a:t>
            </a:r>
            <a:br>
              <a:rPr lang="en-US" dirty="0">
                <a:solidFill>
                  <a:schemeClr val="accent1">
                    <a:lumMod val="75000"/>
                  </a:schemeClr>
                </a:solidFill>
                <a:latin typeface="Times New Roman" panose="02020603050405020304" pitchFamily="18" charset="0"/>
                <a:cs typeface="Times New Roman" panose="02020603050405020304" pitchFamily="18" charset="0"/>
              </a:rPr>
            </a:br>
            <a:r>
              <a:rPr lang="en-US" dirty="0">
                <a:solidFill>
                  <a:schemeClr val="accent1">
                    <a:lumMod val="75000"/>
                  </a:schemeClr>
                </a:solidFill>
                <a:latin typeface="Times New Roman" panose="02020603050405020304" pitchFamily="18" charset="0"/>
                <a:cs typeface="Times New Roman" panose="02020603050405020304" pitchFamily="18" charset="0"/>
              </a:rPr>
              <a:t>into Community Based Care</a:t>
            </a:r>
          </a:p>
          <a:p>
            <a:endParaRPr lang="en-US" dirty="0"/>
          </a:p>
        </p:txBody>
      </p:sp>
      <p:sp>
        <p:nvSpPr>
          <p:cNvPr id="6" name="Slide Number Placeholder 5"/>
          <p:cNvSpPr>
            <a:spLocks noGrp="1"/>
          </p:cNvSpPr>
          <p:nvPr>
            <p:ph type="sldNum" sz="quarter" idx="4"/>
          </p:nvPr>
        </p:nvSpPr>
        <p:spPr/>
        <p:txBody>
          <a:bodyPr/>
          <a:lstStyle/>
          <a:p>
            <a:fld id="{59B2FB5A-C923-4736-B241-C53F54F8B116}" type="slidenum">
              <a:rPr lang="en-US" smtClean="0">
                <a:latin typeface="Times New Roman" panose="02020603050405020304" pitchFamily="18" charset="0"/>
                <a:cs typeface="Times New Roman" panose="02020603050405020304" pitchFamily="18" charset="0"/>
              </a:rPr>
              <a:t>2</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159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solidFill>
                  <a:schemeClr val="accent1">
                    <a:lumMod val="50000"/>
                  </a:schemeClr>
                </a:solidFill>
                <a:latin typeface="Times New Roman" panose="02020603050405020304" pitchFamily="18" charset="0"/>
                <a:cs typeface="Times New Roman" panose="02020603050405020304" pitchFamily="18" charset="0"/>
              </a:rPr>
              <a:t>DSRIP Requirements</a:t>
            </a:r>
          </a:p>
        </p:txBody>
      </p:sp>
      <p:sp>
        <p:nvSpPr>
          <p:cNvPr id="3" name="Content Placeholder 2"/>
          <p:cNvSpPr>
            <a:spLocks noGrp="1"/>
          </p:cNvSpPr>
          <p:nvPr>
            <p:ph idx="1"/>
          </p:nvPr>
        </p:nvSpPr>
        <p:spPr>
          <a:xfrm>
            <a:off x="457200" y="1417638"/>
            <a:ext cx="8229600" cy="4708525"/>
          </a:xfrm>
        </p:spPr>
        <p:txBody>
          <a:bodyPr>
            <a:noAutofit/>
          </a:bodyPr>
          <a:lstStyle/>
          <a:p>
            <a:r>
              <a:rPr lang="en-US" sz="2800" dirty="0">
                <a:solidFill>
                  <a:schemeClr val="accent1">
                    <a:lumMod val="75000"/>
                  </a:schemeClr>
                </a:solidFill>
                <a:latin typeface="Times New Roman" panose="02020603050405020304" pitchFamily="18" charset="0"/>
                <a:cs typeface="Times New Roman" panose="02020603050405020304" pitchFamily="18" charset="0"/>
              </a:rPr>
              <a:t>For the purposes of the Delivery System Reform Payment (DSRIP) program, the Department of Health requires that the uninsured, non-utilizers, and low-utilizers exclusively be counted for the Patient Activation project.</a:t>
            </a:r>
          </a:p>
        </p:txBody>
      </p:sp>
      <p:sp>
        <p:nvSpPr>
          <p:cNvPr id="6" name="Slide Number Placeholder 5"/>
          <p:cNvSpPr>
            <a:spLocks noGrp="1"/>
          </p:cNvSpPr>
          <p:nvPr>
            <p:ph type="sldNum" sz="quarter" idx="4"/>
          </p:nvPr>
        </p:nvSpPr>
        <p:spPr/>
        <p:txBody>
          <a:bodyPr/>
          <a:lstStyle/>
          <a:p>
            <a:fld id="{59B2FB5A-C923-4736-B241-C53F54F8B116}" type="slidenum">
              <a:rPr lang="en-US" smtClean="0">
                <a:latin typeface="Times New Roman" panose="02020603050405020304" pitchFamily="18" charset="0"/>
                <a:cs typeface="Times New Roman" panose="02020603050405020304" pitchFamily="18" charset="0"/>
              </a:rPr>
              <a:t>3</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6290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838200"/>
          </a:xfrm>
        </p:spPr>
        <p:txBody>
          <a:bodyPr>
            <a:normAutofit/>
          </a:bodyPr>
          <a:lstStyle/>
          <a:p>
            <a:pPr algn="l"/>
            <a:r>
              <a:rPr lang="en-US" dirty="0">
                <a:solidFill>
                  <a:srgbClr val="002060"/>
                </a:solidFill>
                <a:latin typeface="Times New Roman" panose="02020603050405020304" pitchFamily="18" charset="0"/>
                <a:cs typeface="Times New Roman" panose="02020603050405020304" pitchFamily="18" charset="0"/>
              </a:rPr>
              <a:t>The Eligible Population</a:t>
            </a:r>
          </a:p>
        </p:txBody>
      </p:sp>
      <p:sp>
        <p:nvSpPr>
          <p:cNvPr id="5" name="Content Placeholder 4"/>
          <p:cNvSpPr>
            <a:spLocks noGrp="1"/>
          </p:cNvSpPr>
          <p:nvPr>
            <p:ph idx="1"/>
          </p:nvPr>
        </p:nvSpPr>
        <p:spPr>
          <a:xfrm>
            <a:off x="339687" y="1371600"/>
            <a:ext cx="8229600" cy="4525963"/>
          </a:xfrm>
        </p:spPr>
        <p:txBody>
          <a:bodyPr>
            <a:normAutofit lnSpcReduction="10000"/>
          </a:bodyPr>
          <a:lstStyle/>
          <a:p>
            <a:r>
              <a:rPr lang="en-US" sz="2800" dirty="0">
                <a:solidFill>
                  <a:schemeClr val="accent1">
                    <a:lumMod val="75000"/>
                  </a:schemeClr>
                </a:solidFill>
                <a:latin typeface="Times New Roman" panose="02020603050405020304" pitchFamily="18" charset="0"/>
                <a:cs typeface="Times New Roman" panose="02020603050405020304" pitchFamily="18" charset="0"/>
              </a:rPr>
              <a:t>The Uninsured</a:t>
            </a:r>
          </a:p>
          <a:p>
            <a:pPr lvl="1"/>
            <a:r>
              <a:rPr lang="en-US" sz="2400" dirty="0">
                <a:solidFill>
                  <a:schemeClr val="accent1">
                    <a:lumMod val="75000"/>
                  </a:schemeClr>
                </a:solidFill>
                <a:latin typeface="Times New Roman" panose="02020603050405020304" pitchFamily="18" charset="0"/>
                <a:cs typeface="Times New Roman" panose="02020603050405020304" pitchFamily="18" charset="0"/>
              </a:rPr>
              <a:t>Any individual not having health insurance</a:t>
            </a:r>
          </a:p>
          <a:p>
            <a:r>
              <a:rPr lang="en-US" sz="2800" dirty="0">
                <a:solidFill>
                  <a:schemeClr val="accent1">
                    <a:lumMod val="75000"/>
                  </a:schemeClr>
                </a:solidFill>
                <a:latin typeface="Times New Roman" panose="02020603050405020304" pitchFamily="18" charset="0"/>
                <a:cs typeface="Times New Roman" panose="02020603050405020304" pitchFamily="18" charset="0"/>
              </a:rPr>
              <a:t>The Non-Utilizer</a:t>
            </a:r>
          </a:p>
          <a:p>
            <a:pPr lvl="1"/>
            <a:r>
              <a:rPr lang="en-US" sz="2400" dirty="0">
                <a:solidFill>
                  <a:schemeClr val="accent1">
                    <a:lumMod val="75000"/>
                  </a:schemeClr>
                </a:solidFill>
                <a:latin typeface="Times New Roman" panose="02020603050405020304" pitchFamily="18" charset="0"/>
                <a:cs typeface="Times New Roman" panose="02020603050405020304" pitchFamily="18" charset="0"/>
              </a:rPr>
              <a:t>A Medicaid Beneficiary having no claims for qualifying services</a:t>
            </a:r>
          </a:p>
          <a:p>
            <a:r>
              <a:rPr lang="en-US" sz="2800" dirty="0">
                <a:solidFill>
                  <a:schemeClr val="accent1">
                    <a:lumMod val="75000"/>
                  </a:schemeClr>
                </a:solidFill>
                <a:latin typeface="Times New Roman" panose="02020603050405020304" pitchFamily="18" charset="0"/>
                <a:cs typeface="Times New Roman" panose="02020603050405020304" pitchFamily="18" charset="0"/>
              </a:rPr>
              <a:t>The Low-Utilizer</a:t>
            </a:r>
          </a:p>
          <a:p>
            <a:pPr lvl="1"/>
            <a:r>
              <a:rPr lang="en-US" sz="2400" dirty="0">
                <a:solidFill>
                  <a:schemeClr val="accent1">
                    <a:lumMod val="75000"/>
                  </a:schemeClr>
                </a:solidFill>
                <a:latin typeface="Times New Roman" panose="02020603050405020304" pitchFamily="18" charset="0"/>
                <a:cs typeface="Times New Roman" panose="02020603050405020304" pitchFamily="18" charset="0"/>
              </a:rPr>
              <a:t>A Medicaid Beneficiary having less than 3 claims for qualifying services</a:t>
            </a:r>
          </a:p>
          <a:p>
            <a:pPr lvl="1"/>
            <a:r>
              <a:rPr lang="en-US" sz="2400" dirty="0">
                <a:solidFill>
                  <a:schemeClr val="accent1">
                    <a:lumMod val="75000"/>
                  </a:schemeClr>
                </a:solidFill>
                <a:latin typeface="Times New Roman" panose="02020603050405020304" pitchFamily="18" charset="0"/>
                <a:cs typeface="Times New Roman" panose="02020603050405020304" pitchFamily="18" charset="0"/>
              </a:rPr>
              <a:t>A Medicaid Beneficiary exclusively visiting the hospital, the eye doctor, or the dentist (rather than visiting their primary care physician)</a:t>
            </a:r>
          </a:p>
          <a:p>
            <a:pPr lvl="2"/>
            <a:endParaRPr lang="en-US" sz="2200" dirty="0">
              <a:solidFill>
                <a:schemeClr val="accent1">
                  <a:lumMod val="75000"/>
                </a:schemeClr>
              </a:solidFill>
              <a:latin typeface="Times New Roman" panose="02020603050405020304" pitchFamily="18" charset="0"/>
              <a:cs typeface="Times New Roman" panose="02020603050405020304" pitchFamily="18" charset="0"/>
            </a:endParaRPr>
          </a:p>
          <a:p>
            <a:pPr lvl="2"/>
            <a:endParaRPr lang="en-US" sz="2200" dirty="0">
              <a:solidFill>
                <a:schemeClr val="accent1">
                  <a:lumMod val="75000"/>
                </a:schemeClr>
              </a:solidFill>
              <a:latin typeface="Times New Roman" panose="02020603050405020304" pitchFamily="18" charset="0"/>
              <a:cs typeface="Times New Roman" panose="02020603050405020304" pitchFamily="18" charset="0"/>
            </a:endParaRPr>
          </a:p>
          <a:p>
            <a:endParaRPr lang="en-US"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4"/>
          </p:nvPr>
        </p:nvSpPr>
        <p:spPr/>
        <p:txBody>
          <a:bodyPr/>
          <a:lstStyle/>
          <a:p>
            <a:fld id="{59B2FB5A-C923-4736-B241-C53F54F8B116}" type="slidenum">
              <a:rPr lang="en-US" smtClean="0">
                <a:latin typeface="Times New Roman" panose="02020603050405020304" pitchFamily="18" charset="0"/>
                <a:cs typeface="Times New Roman" panose="02020603050405020304" pitchFamily="18" charset="0"/>
              </a:rPr>
              <a:t>4</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1723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838200"/>
          </a:xfrm>
        </p:spPr>
        <p:txBody>
          <a:bodyPr>
            <a:normAutofit/>
          </a:bodyPr>
          <a:lstStyle/>
          <a:p>
            <a:pPr algn="l"/>
            <a:r>
              <a:rPr lang="en-US" dirty="0">
                <a:solidFill>
                  <a:srgbClr val="002060"/>
                </a:solidFill>
                <a:latin typeface="Times New Roman" panose="02020603050405020304" pitchFamily="18" charset="0"/>
                <a:cs typeface="Times New Roman" panose="02020603050405020304" pitchFamily="18" charset="0"/>
              </a:rPr>
              <a:t>Screening</a:t>
            </a:r>
          </a:p>
        </p:txBody>
      </p:sp>
      <p:sp>
        <p:nvSpPr>
          <p:cNvPr id="5" name="Content Placeholder 4"/>
          <p:cNvSpPr>
            <a:spLocks noGrp="1"/>
          </p:cNvSpPr>
          <p:nvPr>
            <p:ph idx="1"/>
          </p:nvPr>
        </p:nvSpPr>
        <p:spPr>
          <a:xfrm>
            <a:off x="339686" y="1371600"/>
            <a:ext cx="8347113" cy="4525963"/>
          </a:xfrm>
        </p:spPr>
        <p:txBody>
          <a:bodyPr>
            <a:normAutofit/>
          </a:bodyPr>
          <a:lstStyle/>
          <a:p>
            <a:r>
              <a:rPr lang="en-US" sz="2800" dirty="0">
                <a:solidFill>
                  <a:schemeClr val="accent1">
                    <a:lumMod val="75000"/>
                  </a:schemeClr>
                </a:solidFill>
                <a:latin typeface="Times New Roman" panose="02020603050405020304" pitchFamily="18" charset="0"/>
                <a:cs typeface="Times New Roman" panose="02020603050405020304" pitchFamily="18" charset="0"/>
              </a:rPr>
              <a:t>In order to ensure the target population is reached, a tool was developed to determine whether or not an individual is eligible for the PAM® survey as per DSRIP requirements.</a:t>
            </a:r>
          </a:p>
          <a:p>
            <a:endParaRPr lang="en-US"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4"/>
          </p:nvPr>
        </p:nvSpPr>
        <p:spPr/>
        <p:txBody>
          <a:bodyPr/>
          <a:lstStyle/>
          <a:p>
            <a:fld id="{59B2FB5A-C923-4736-B241-C53F54F8B116}" type="slidenum">
              <a:rPr lang="en-US" smtClean="0">
                <a:latin typeface="Times New Roman" panose="02020603050405020304" pitchFamily="18" charset="0"/>
                <a:cs typeface="Times New Roman" panose="02020603050405020304" pitchFamily="18" charset="0"/>
              </a:rPr>
              <a:t>5</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1249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l">
              <a:defRPr/>
            </a:pPr>
            <a:r>
              <a:rPr lang="en-US" dirty="0">
                <a:solidFill>
                  <a:schemeClr val="tx2">
                    <a:lumMod val="75000"/>
                  </a:schemeClr>
                </a:solidFill>
                <a:latin typeface="Times New Roman" panose="02020603050405020304" pitchFamily="18" charset="0"/>
                <a:cs typeface="Times New Roman" panose="02020603050405020304" pitchFamily="18" charset="0"/>
              </a:rPr>
              <a:t>Flourish® Data</a:t>
            </a:r>
          </a:p>
        </p:txBody>
      </p:sp>
      <p:sp>
        <p:nvSpPr>
          <p:cNvPr id="2" name="Slide Number Placeholder 1"/>
          <p:cNvSpPr>
            <a:spLocks noGrp="1"/>
          </p:cNvSpPr>
          <p:nvPr>
            <p:ph type="sldNum" sz="quarter" idx="4"/>
          </p:nvPr>
        </p:nvSpPr>
        <p:spPr/>
        <p:txBody>
          <a:bodyPr/>
          <a:lstStyle/>
          <a:p>
            <a:fld id="{59B2FB5A-C923-4736-B241-C53F54F8B116}" type="slidenum">
              <a:rPr lang="en-US" smtClean="0">
                <a:latin typeface="Times New Roman" panose="02020603050405020304" pitchFamily="18" charset="0"/>
                <a:cs typeface="Times New Roman" panose="02020603050405020304" pitchFamily="18" charset="0"/>
              </a:rPr>
              <a:t>6</a:t>
            </a:fld>
            <a:endParaRPr lang="en-US" dirty="0">
              <a:latin typeface="Times New Roman" panose="02020603050405020304" pitchFamily="18" charset="0"/>
              <a:cs typeface="Times New Roman" panose="02020603050405020304" pitchFamily="18" charset="0"/>
            </a:endParaRPr>
          </a:p>
        </p:txBody>
      </p:sp>
      <p:pic>
        <p:nvPicPr>
          <p:cNvPr id="6" name="Picture 2" descr="C:\Users\E15013\Desktop\2discreen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143000"/>
            <a:ext cx="8390848" cy="36576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066800" y="1981200"/>
            <a:ext cx="31242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486400" y="1937881"/>
            <a:ext cx="31242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876800" y="4038600"/>
            <a:ext cx="16764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09600" y="5029200"/>
            <a:ext cx="7696200" cy="1295400"/>
          </a:xfrm>
          <a:prstGeom prst="rect">
            <a:avLst/>
          </a:prstGeom>
        </p:spPr>
        <p:txBody>
          <a:bodyPr vert="horz" lIns="91440" tIns="45720" rIns="91440" bIns="45720" rtlCol="0">
            <a:normAutofit fontScale="92500" lnSpcReduction="10000"/>
          </a:bodyPr>
          <a:lstStyle>
            <a:lvl1pPr marL="342900" indent="-342900">
              <a:spcBef>
                <a:spcPct val="20000"/>
              </a:spcBef>
              <a:buFont typeface="Arial" pitchFamily="34" charset="0"/>
              <a:buChar char="•"/>
              <a:defRPr sz="2800">
                <a:solidFill>
                  <a:schemeClr val="accent1">
                    <a:lumMod val="75000"/>
                  </a:schemeClr>
                </a:solidFill>
                <a:latin typeface="Times New Roman" panose="02020603050405020304" pitchFamily="18" charset="0"/>
                <a:cs typeface="Times New Roman" panose="02020603050405020304" pitchFamily="18" charset="0"/>
              </a:defRPr>
            </a:lvl1pPr>
            <a:lvl2pPr marL="742950" indent="-285750">
              <a:spcBef>
                <a:spcPct val="20000"/>
              </a:spcBef>
              <a:buFont typeface="Arial" pitchFamily="34" charset="0"/>
              <a:buChar char="–"/>
              <a:defRPr sz="2800">
                <a:latin typeface="Steagal" pitchFamily="50" charset="0"/>
              </a:defRPr>
            </a:lvl2pPr>
            <a:lvl3pPr marL="1143000" indent="-228600">
              <a:spcBef>
                <a:spcPct val="20000"/>
              </a:spcBef>
              <a:buFont typeface="Arial" pitchFamily="34" charset="0"/>
              <a:buChar char="•"/>
              <a:defRPr sz="2400">
                <a:latin typeface="Steagal" pitchFamily="50" charset="0"/>
              </a:defRPr>
            </a:lvl3pPr>
            <a:lvl4pPr marL="1600200" indent="-228600">
              <a:spcBef>
                <a:spcPct val="20000"/>
              </a:spcBef>
              <a:buFont typeface="Arial" pitchFamily="34" charset="0"/>
              <a:buChar char="–"/>
              <a:defRPr sz="2000">
                <a:latin typeface="Steagal" pitchFamily="50" charset="0"/>
              </a:defRPr>
            </a:lvl4pPr>
            <a:lvl5pPr marL="2057400" indent="-228600">
              <a:spcBef>
                <a:spcPct val="20000"/>
              </a:spcBef>
              <a:buFont typeface="Arial" pitchFamily="34" charset="0"/>
              <a:buChar char="»"/>
              <a:defRPr sz="2000">
                <a:latin typeface="Steagal" pitchFamily="50" charset="0"/>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en-US" dirty="0"/>
              <a:t>Includes Flourish® fields</a:t>
            </a:r>
          </a:p>
          <a:p>
            <a:r>
              <a:rPr lang="en-US" dirty="0"/>
              <a:t>Aids in the creation of unique identifier for the uninsured</a:t>
            </a:r>
          </a:p>
        </p:txBody>
      </p:sp>
    </p:spTree>
    <p:extLst>
      <p:ext uri="{BB962C8B-B14F-4D97-AF65-F5344CB8AC3E}">
        <p14:creationId xmlns:p14="http://schemas.microsoft.com/office/powerpoint/2010/main" val="3090981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a:spLocks noGrp="1"/>
          </p:cNvSpPr>
          <p:nvPr>
            <p:ph type="title"/>
          </p:nvPr>
        </p:nvSpPr>
        <p:spPr>
          <a:xfrm>
            <a:off x="304800" y="304800"/>
            <a:ext cx="8458200" cy="1143000"/>
          </a:xfrm>
        </p:spPr>
        <p:txBody>
          <a:bodyPr>
            <a:normAutofit/>
          </a:bodyPr>
          <a:lstStyle/>
          <a:p>
            <a:pPr algn="l"/>
            <a:r>
              <a:rPr lang="en-US" dirty="0">
                <a:solidFill>
                  <a:schemeClr val="tx2">
                    <a:lumMod val="75000"/>
                  </a:schemeClr>
                </a:solidFill>
                <a:latin typeface="Times New Roman" panose="02020603050405020304" pitchFamily="18" charset="0"/>
                <a:cs typeface="Times New Roman" panose="02020603050405020304" pitchFamily="18" charset="0"/>
              </a:rPr>
              <a:t>Unique</a:t>
            </a:r>
            <a:r>
              <a:rPr lang="en-US" sz="2800" b="1" dirty="0">
                <a:solidFill>
                  <a:schemeClr val="tx2">
                    <a:lumMod val="75000"/>
                  </a:schemeClr>
                </a:solidFill>
                <a:latin typeface="Times New Roman" panose="02020603050405020304" pitchFamily="18" charset="0"/>
                <a:cs typeface="Times New Roman" panose="02020603050405020304" pitchFamily="18" charset="0"/>
              </a:rPr>
              <a:t> </a:t>
            </a:r>
            <a:r>
              <a:rPr lang="en-US" dirty="0">
                <a:solidFill>
                  <a:schemeClr val="tx2">
                    <a:lumMod val="75000"/>
                  </a:schemeClr>
                </a:solidFill>
                <a:latin typeface="Times New Roman" panose="02020603050405020304" pitchFamily="18" charset="0"/>
                <a:cs typeface="Times New Roman" panose="02020603050405020304" pitchFamily="18" charset="0"/>
              </a:rPr>
              <a:t>Identifier – The Uninsured</a:t>
            </a:r>
          </a:p>
        </p:txBody>
      </p:sp>
      <p:sp>
        <p:nvSpPr>
          <p:cNvPr id="3" name="Slide Number Placeholder 2"/>
          <p:cNvSpPr>
            <a:spLocks noGrp="1"/>
          </p:cNvSpPr>
          <p:nvPr>
            <p:ph type="sldNum" sz="quarter" idx="4"/>
          </p:nvPr>
        </p:nvSpPr>
        <p:spPr/>
        <p:txBody>
          <a:bodyPr/>
          <a:lstStyle/>
          <a:p>
            <a:fld id="{59B2FB5A-C923-4736-B241-C53F54F8B116}" type="slidenum">
              <a:rPr lang="en-US" smtClean="0">
                <a:latin typeface="Times New Roman" panose="02020603050405020304" pitchFamily="18" charset="0"/>
                <a:cs typeface="Times New Roman" panose="02020603050405020304" pitchFamily="18" charset="0"/>
              </a:rPr>
              <a:t>7</a:t>
            </a:fld>
            <a:endParaRPr lang="en-US" dirty="0">
              <a:latin typeface="Times New Roman" panose="02020603050405020304" pitchFamily="18" charset="0"/>
              <a:cs typeface="Times New Roman" panose="02020603050405020304" pitchFamily="18" charset="0"/>
            </a:endParaRPr>
          </a:p>
        </p:txBody>
      </p:sp>
      <p:sp>
        <p:nvSpPr>
          <p:cNvPr id="11" name="Text Placeholder 3"/>
          <p:cNvSpPr>
            <a:spLocks noGrp="1"/>
          </p:cNvSpPr>
          <p:nvPr>
            <p:ph idx="1"/>
          </p:nvPr>
        </p:nvSpPr>
        <p:spPr>
          <a:xfrm>
            <a:off x="304800" y="1371600"/>
            <a:ext cx="8305800" cy="4343399"/>
          </a:xfrm>
        </p:spPr>
        <p:txBody>
          <a:bodyPr>
            <a:noAutofit/>
          </a:bodyPr>
          <a:lstStyle/>
          <a:p>
            <a:pPr marL="384048" lvl="1" indent="0">
              <a:buNone/>
            </a:pPr>
            <a:r>
              <a:rPr lang="en-US" sz="2600" dirty="0">
                <a:solidFill>
                  <a:schemeClr val="accent1">
                    <a:lumMod val="75000"/>
                  </a:schemeClr>
                </a:solidFill>
                <a:latin typeface="Times New Roman" panose="02020603050405020304" pitchFamily="18" charset="0"/>
                <a:cs typeface="Times New Roman" panose="02020603050405020304" pitchFamily="18" charset="0"/>
              </a:rPr>
              <a:t>The Unique Identifier for the Uninsured must be  manually generated using:</a:t>
            </a:r>
          </a:p>
          <a:p>
            <a:pPr marL="726948" lvl="1" indent="-342900">
              <a:buAutoNum type="arabicPeriod"/>
            </a:pPr>
            <a:r>
              <a:rPr lang="en-US" sz="2600" dirty="0">
                <a:solidFill>
                  <a:schemeClr val="accent1">
                    <a:lumMod val="75000"/>
                  </a:schemeClr>
                </a:solidFill>
                <a:latin typeface="Times New Roman" panose="02020603050405020304" pitchFamily="18" charset="0"/>
                <a:cs typeface="Times New Roman" panose="02020603050405020304" pitchFamily="18" charset="0"/>
              </a:rPr>
              <a:t>Date of Birth</a:t>
            </a:r>
          </a:p>
          <a:p>
            <a:pPr marL="726948" lvl="1" indent="-342900">
              <a:buAutoNum type="arabicPeriod"/>
            </a:pPr>
            <a:r>
              <a:rPr lang="en-US" sz="2600" dirty="0">
                <a:solidFill>
                  <a:schemeClr val="accent1">
                    <a:lumMod val="75000"/>
                  </a:schemeClr>
                </a:solidFill>
                <a:latin typeface="Times New Roman" panose="02020603050405020304" pitchFamily="18" charset="0"/>
                <a:cs typeface="Times New Roman" panose="02020603050405020304" pitchFamily="18" charset="0"/>
              </a:rPr>
              <a:t>First 2 letters of first name</a:t>
            </a:r>
          </a:p>
          <a:p>
            <a:pPr marL="726948" lvl="1" indent="-342900">
              <a:buAutoNum type="arabicPeriod"/>
            </a:pPr>
            <a:r>
              <a:rPr lang="en-US" sz="2600" dirty="0">
                <a:solidFill>
                  <a:schemeClr val="accent1">
                    <a:lumMod val="75000"/>
                  </a:schemeClr>
                </a:solidFill>
                <a:latin typeface="Times New Roman" panose="02020603050405020304" pitchFamily="18" charset="0"/>
                <a:cs typeface="Times New Roman" panose="02020603050405020304" pitchFamily="18" charset="0"/>
              </a:rPr>
              <a:t>First 1 letter of last name</a:t>
            </a:r>
          </a:p>
          <a:p>
            <a:pPr marL="726948" lvl="1" indent="-342900">
              <a:buAutoNum type="arabicPeriod"/>
            </a:pPr>
            <a:r>
              <a:rPr lang="en-US" sz="2600" dirty="0">
                <a:solidFill>
                  <a:schemeClr val="accent1">
                    <a:lumMod val="75000"/>
                  </a:schemeClr>
                </a:solidFill>
                <a:latin typeface="Times New Roman" panose="02020603050405020304" pitchFamily="18" charset="0"/>
                <a:cs typeface="Times New Roman" panose="02020603050405020304" pitchFamily="18" charset="0"/>
              </a:rPr>
              <a:t>Last 3 numbers in zip code</a:t>
            </a:r>
          </a:p>
          <a:p>
            <a:pPr lvl="1">
              <a:buFont typeface="Arial" pitchFamily="34" charset="0"/>
              <a:buChar char="•"/>
            </a:pPr>
            <a:r>
              <a:rPr lang="en-US" sz="2600" dirty="0">
                <a:solidFill>
                  <a:schemeClr val="accent1">
                    <a:lumMod val="75000"/>
                  </a:schemeClr>
                </a:solidFill>
                <a:latin typeface="Times New Roman" panose="02020603050405020304" pitchFamily="18" charset="0"/>
                <a:cs typeface="Times New Roman" panose="02020603050405020304" pitchFamily="18" charset="0"/>
              </a:rPr>
              <a:t>For example, for John Doe living in a 13901 zip code with a 01/01/1982 DOB, the unique identifier created would be “19820101JOD901” using birth year, birth month and date, first 2 letters of the first name, first letter of the last name, and last 3 numbers of the zip.</a:t>
            </a:r>
          </a:p>
        </p:txBody>
      </p:sp>
    </p:spTree>
    <p:extLst>
      <p:ext uri="{BB962C8B-B14F-4D97-AF65-F5344CB8AC3E}">
        <p14:creationId xmlns:p14="http://schemas.microsoft.com/office/powerpoint/2010/main" val="995470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63135"/>
            <a:ext cx="8229600" cy="4525963"/>
          </a:xfrm>
        </p:spPr>
        <p:txBody>
          <a:bodyPr>
            <a:normAutofit/>
          </a:bodyPr>
          <a:lstStyle/>
          <a:p>
            <a:pPr lvl="1">
              <a:buFont typeface="Arial" pitchFamily="34" charset="0"/>
              <a:buChar char="•"/>
            </a:pPr>
            <a:r>
              <a:rPr lang="en-US" sz="2600" dirty="0">
                <a:solidFill>
                  <a:schemeClr val="accent1">
                    <a:lumMod val="75000"/>
                  </a:schemeClr>
                </a:solidFill>
                <a:latin typeface="Times New Roman" panose="02020603050405020304" pitchFamily="18" charset="0"/>
                <a:cs typeface="Times New Roman" panose="02020603050405020304" pitchFamily="18" charset="0"/>
              </a:rPr>
              <a:t>If “no”, the individual does not have health insurance and should proceed to take the PAM®…</a:t>
            </a:r>
          </a:p>
        </p:txBody>
      </p:sp>
      <p:sp>
        <p:nvSpPr>
          <p:cNvPr id="3" name="Title 2"/>
          <p:cNvSpPr>
            <a:spLocks noGrp="1"/>
          </p:cNvSpPr>
          <p:nvPr>
            <p:ph type="title"/>
          </p:nvPr>
        </p:nvSpPr>
        <p:spPr/>
        <p:txBody>
          <a:bodyPr>
            <a:normAutofit/>
          </a:bodyPr>
          <a:lstStyle/>
          <a:p>
            <a:pPr algn="l"/>
            <a:r>
              <a:rPr lang="en-US" dirty="0">
                <a:solidFill>
                  <a:schemeClr val="tx2">
                    <a:lumMod val="75000"/>
                  </a:schemeClr>
                </a:solidFill>
                <a:latin typeface="Times New Roman" panose="02020603050405020304" pitchFamily="18" charset="0"/>
                <a:cs typeface="Times New Roman" panose="02020603050405020304" pitchFamily="18" charset="0"/>
              </a:rPr>
              <a:t>Screening Tool – Q1</a:t>
            </a:r>
          </a:p>
        </p:txBody>
      </p:sp>
      <p:pic>
        <p:nvPicPr>
          <p:cNvPr id="1027" name="Picture 3" descr="C:\Users\E15013\Desktop\pp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24000"/>
            <a:ext cx="9649140" cy="154467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953000" y="1239870"/>
            <a:ext cx="3276600" cy="18494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495800" y="1877235"/>
            <a:ext cx="16764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276600" y="3009900"/>
            <a:ext cx="1676400" cy="4191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784269" y="2895600"/>
            <a:ext cx="280830" cy="4191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9727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3962400"/>
            <a:ext cx="7239000" cy="2258055"/>
          </a:xfrm>
        </p:spPr>
        <p:txBody>
          <a:bodyPr>
            <a:normAutofit/>
          </a:bodyPr>
          <a:lstStyle/>
          <a:p>
            <a:pPr lvl="1">
              <a:buFont typeface="Arial" pitchFamily="34" charset="0"/>
              <a:buChar char="•"/>
            </a:pPr>
            <a:r>
              <a:rPr lang="en-US" sz="2600" dirty="0">
                <a:solidFill>
                  <a:schemeClr val="accent1">
                    <a:lumMod val="75000"/>
                  </a:schemeClr>
                </a:solidFill>
                <a:latin typeface="Times New Roman" panose="02020603050405020304" pitchFamily="18" charset="0"/>
                <a:cs typeface="Times New Roman" panose="02020603050405020304" pitchFamily="18" charset="0"/>
              </a:rPr>
              <a:t>If the individual does not belong in the uninsured category, establish Medicaid status.</a:t>
            </a:r>
          </a:p>
          <a:p>
            <a:pPr lvl="1">
              <a:buFont typeface="Arial" pitchFamily="34" charset="0"/>
              <a:buChar char="•"/>
            </a:pPr>
            <a:r>
              <a:rPr lang="en-US" sz="2600" dirty="0">
                <a:solidFill>
                  <a:schemeClr val="accent1">
                    <a:lumMod val="75000"/>
                  </a:schemeClr>
                </a:solidFill>
                <a:latin typeface="Times New Roman" panose="02020603050405020304" pitchFamily="18" charset="0"/>
                <a:cs typeface="Times New Roman" panose="02020603050405020304" pitchFamily="18" charset="0"/>
              </a:rPr>
              <a:t>Not enough information to direct the individual to take the PAM®.</a:t>
            </a:r>
          </a:p>
        </p:txBody>
      </p:sp>
      <p:sp>
        <p:nvSpPr>
          <p:cNvPr id="3" name="Title 2"/>
          <p:cNvSpPr>
            <a:spLocks noGrp="1"/>
          </p:cNvSpPr>
          <p:nvPr>
            <p:ph type="title"/>
          </p:nvPr>
        </p:nvSpPr>
        <p:spPr/>
        <p:txBody>
          <a:bodyPr/>
          <a:lstStyle/>
          <a:p>
            <a:pPr algn="l"/>
            <a:r>
              <a:rPr lang="en-US" dirty="0">
                <a:solidFill>
                  <a:schemeClr val="tx2">
                    <a:lumMod val="75000"/>
                  </a:schemeClr>
                </a:solidFill>
                <a:latin typeface="Times New Roman" panose="02020603050405020304" pitchFamily="18" charset="0"/>
                <a:cs typeface="Times New Roman" panose="02020603050405020304" pitchFamily="18" charset="0"/>
              </a:rPr>
              <a:t>Screening</a:t>
            </a:r>
            <a:r>
              <a:rPr lang="en-US" dirty="0"/>
              <a:t> </a:t>
            </a:r>
            <a:r>
              <a:rPr lang="en-US" dirty="0">
                <a:solidFill>
                  <a:schemeClr val="tx2">
                    <a:lumMod val="75000"/>
                  </a:schemeClr>
                </a:solidFill>
                <a:latin typeface="Times New Roman" panose="02020603050405020304" pitchFamily="18" charset="0"/>
                <a:cs typeface="Times New Roman" panose="02020603050405020304" pitchFamily="18" charset="0"/>
              </a:rPr>
              <a:t>Tool – Q2</a:t>
            </a:r>
          </a:p>
        </p:txBody>
      </p:sp>
      <p:pic>
        <p:nvPicPr>
          <p:cNvPr id="4" name="Picture 2" descr="C:\Users\E15013\Desktop\screen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14" y="1295400"/>
            <a:ext cx="9146106"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4174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2241</TotalTime>
  <Words>1139</Words>
  <Application>Microsoft Office PowerPoint</Application>
  <PresentationFormat>On-screen Show (4:3)</PresentationFormat>
  <Paragraphs>80</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Steagal</vt:lpstr>
      <vt:lpstr>Times New Roman</vt:lpstr>
      <vt:lpstr>Office Theme</vt:lpstr>
      <vt:lpstr>Patient Activation</vt:lpstr>
      <vt:lpstr>PowerPoint Presentation</vt:lpstr>
      <vt:lpstr>DSRIP Requirements</vt:lpstr>
      <vt:lpstr>The Eligible Population</vt:lpstr>
      <vt:lpstr>Screening</vt:lpstr>
      <vt:lpstr>Flourish® Data</vt:lpstr>
      <vt:lpstr>Unique Identifier – The Uninsured</vt:lpstr>
      <vt:lpstr>Screening Tool – Q1</vt:lpstr>
      <vt:lpstr>Screening Tool – Q2</vt:lpstr>
      <vt:lpstr>Screening Tool – Q3</vt:lpstr>
      <vt:lpstr>Screening Tool – Q4</vt:lpstr>
      <vt:lpstr>Other Important Points…</vt:lpstr>
      <vt:lpstr>Questions and Answers</vt:lpstr>
    </vt:vector>
  </TitlesOfParts>
  <Company>UHS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Carangelo III</dc:creator>
  <cp:lastModifiedBy>Care Compass</cp:lastModifiedBy>
  <cp:revision>105</cp:revision>
  <cp:lastPrinted>2015-11-13T19:37:40Z</cp:lastPrinted>
  <dcterms:created xsi:type="dcterms:W3CDTF">2015-06-30T15:12:54Z</dcterms:created>
  <dcterms:modified xsi:type="dcterms:W3CDTF">2017-01-09T13:58:47Z</dcterms:modified>
</cp:coreProperties>
</file>